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623" r:id="rId16"/>
    <p:sldId id="417" r:id="rId17"/>
    <p:sldId id="287" r:id="rId18"/>
    <p:sldId id="298" r:id="rId19"/>
    <p:sldId id="498" r:id="rId20"/>
    <p:sldId id="500" r:id="rId21"/>
    <p:sldId id="501" r:id="rId22"/>
    <p:sldId id="502" r:id="rId23"/>
    <p:sldId id="503" r:id="rId24"/>
    <p:sldId id="504" r:id="rId25"/>
    <p:sldId id="505" r:id="rId26"/>
    <p:sldId id="627" r:id="rId27"/>
    <p:sldId id="300" r:id="rId28"/>
    <p:sldId id="323" r:id="rId29"/>
    <p:sldId id="324" r:id="rId30"/>
    <p:sldId id="626" r:id="rId31"/>
    <p:sldId id="564" r:id="rId32"/>
    <p:sldId id="634" r:id="rId33"/>
    <p:sldId id="569" r:id="rId34"/>
    <p:sldId id="474" r:id="rId35"/>
    <p:sldId id="565" r:id="rId36"/>
    <p:sldId id="561" r:id="rId37"/>
    <p:sldId id="563" r:id="rId38"/>
    <p:sldId id="568" r:id="rId39"/>
    <p:sldId id="289" r:id="rId40"/>
    <p:sldId id="332" r:id="rId41"/>
    <p:sldId id="572" r:id="rId42"/>
    <p:sldId id="574" r:id="rId43"/>
    <p:sldId id="636" r:id="rId44"/>
    <p:sldId id="637" r:id="rId45"/>
    <p:sldId id="638" r:id="rId46"/>
    <p:sldId id="639" r:id="rId47"/>
    <p:sldId id="457" r:id="rId48"/>
    <p:sldId id="346" r:id="rId49"/>
    <p:sldId id="347" r:id="rId50"/>
    <p:sldId id="361" r:id="rId51"/>
    <p:sldId id="467" r:id="rId52"/>
    <p:sldId id="575" r:id="rId53"/>
    <p:sldId id="576" r:id="rId54"/>
    <p:sldId id="586" r:id="rId55"/>
    <p:sldId id="629" r:id="rId56"/>
    <p:sldId id="291" r:id="rId57"/>
    <p:sldId id="642" r:id="rId58"/>
    <p:sldId id="358" r:id="rId59"/>
    <p:sldId id="588" r:id="rId60"/>
    <p:sldId id="591" r:id="rId61"/>
    <p:sldId id="531" r:id="rId62"/>
    <p:sldId id="532" r:id="rId63"/>
    <p:sldId id="389" r:id="rId64"/>
    <p:sldId id="534" r:id="rId65"/>
    <p:sldId id="528" r:id="rId66"/>
    <p:sldId id="530" r:id="rId67"/>
    <p:sldId id="458" r:id="rId68"/>
    <p:sldId id="633" r:id="rId69"/>
    <p:sldId id="290" r:id="rId70"/>
    <p:sldId id="601" r:id="rId71"/>
    <p:sldId id="480" r:id="rId72"/>
    <p:sldId id="479" r:id="rId73"/>
    <p:sldId id="516" r:id="rId74"/>
    <p:sldId id="293" r:id="rId75"/>
    <p:sldId id="598" r:id="rId76"/>
    <p:sldId id="600" r:id="rId77"/>
    <p:sldId id="619" r:id="rId78"/>
    <p:sldId id="620" r:id="rId79"/>
    <p:sldId id="621" r:id="rId80"/>
    <p:sldId id="560" r:id="rId81"/>
    <p:sldId id="632" r:id="rId82"/>
    <p:sldId id="640" r:id="rId83"/>
    <p:sldId id="641" r:id="rId84"/>
    <p:sldId id="643" r:id="rId85"/>
    <p:sldId id="644" r:id="rId86"/>
    <p:sldId id="604" r:id="rId87"/>
    <p:sldId id="605" r:id="rId88"/>
    <p:sldId id="617" r:id="rId89"/>
    <p:sldId id="606" r:id="rId90"/>
    <p:sldId id="607" r:id="rId91"/>
    <p:sldId id="608" r:id="rId92"/>
    <p:sldId id="609" r:id="rId93"/>
    <p:sldId id="610" r:id="rId94"/>
    <p:sldId id="611" r:id="rId95"/>
    <p:sldId id="612" r:id="rId96"/>
    <p:sldId id="618" r:id="rId97"/>
    <p:sldId id="613" r:id="rId98"/>
    <p:sldId id="614" r:id="rId99"/>
    <p:sldId id="615" r:id="rId100"/>
    <p:sldId id="616" r:id="rId10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0.emf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07/06/2015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07/06/2015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07/06/2015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07/06/2015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07/06/2015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07/06/2015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07/06/2015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4.vsd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3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w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1.emf"/><Relationship Id="rId4" Type="http://schemas.openxmlformats.org/officeDocument/2006/relationships/package" Target="../embeddings/Dessin_Microsoft_Visio13.vsd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4.emf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1.vsd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2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3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4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5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36.xml"/><Relationship Id="rId7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.pn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26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9.vsdx"/><Relationship Id="rId5" Type="http://schemas.openxmlformats.org/officeDocument/2006/relationships/image" Target="../media/image91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28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0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1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6.png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32.vsd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1.jpeg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33.vsdx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4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6.png"/><Relationship Id="rId11" Type="http://schemas.openxmlformats.org/officeDocument/2006/relationships/image" Target="../media/image114.emf"/><Relationship Id="rId5" Type="http://schemas.openxmlformats.org/officeDocument/2006/relationships/image" Target="../media/image11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51.png"/><Relationship Id="rId9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9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5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36.vsdx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21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2.png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O1. </a:t>
            </a:r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O2.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O3. </a:t>
            </a:r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54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O3.Analyst </a:t>
            </a:r>
            <a:r>
              <a:rPr lang="fr-FR" dirty="0" err="1" smtClean="0"/>
              <a:t>Capabilities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53" y="2554899"/>
            <a:ext cx="2199394" cy="216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3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51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29575" y="4061798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5" name="Ellipse 4"/>
            <p:cNvSpPr/>
            <p:nvPr/>
          </p:nvSpPr>
          <p:spPr>
            <a:xfrm>
              <a:off x="1191131" y="414644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596909" y="455317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2171498" y="5000632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2163351" y="4292310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686408" y="4398829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447671" y="519259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Ellipse 10"/>
            <p:cNvSpPr/>
            <p:nvPr/>
          </p:nvSpPr>
          <p:spPr>
            <a:xfrm>
              <a:off x="5091010" y="5232156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Ellipse 11"/>
            <p:cNvSpPr/>
            <p:nvPr/>
          </p:nvSpPr>
          <p:spPr>
            <a:xfrm>
              <a:off x="3720666" y="4029783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Ellipse 12"/>
            <p:cNvSpPr/>
            <p:nvPr/>
          </p:nvSpPr>
          <p:spPr>
            <a:xfrm>
              <a:off x="4620965" y="4648603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4883169" y="427714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4155198" y="460584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545462" y="539588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Ellipse 16"/>
            <p:cNvSpPr/>
            <p:nvPr/>
          </p:nvSpPr>
          <p:spPr>
            <a:xfrm rot="1386068">
              <a:off x="3604235" y="3938550"/>
              <a:ext cx="563366" cy="56969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 rot="20322803">
              <a:off x="3983084" y="4228497"/>
              <a:ext cx="1411609" cy="93698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 rot="20790911">
              <a:off x="4295999" y="5176950"/>
              <a:ext cx="1348610" cy="64736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6908634" y="4142020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7333140" y="4574329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>
              <a:off x="7858083" y="5052231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8066024" y="4408441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6403911" y="43944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147283" y="5172539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Ellipse 26"/>
            <p:cNvSpPr/>
            <p:nvPr/>
          </p:nvSpPr>
          <p:spPr>
            <a:xfrm rot="1386068">
              <a:off x="2055129" y="420816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 rot="1386068">
              <a:off x="2073942" y="490490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1348245" y="510236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 rot="1386068">
              <a:off x="1505186" y="4477428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 rot="1386068">
              <a:off x="1093184" y="4049953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577859" y="4301509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avec flèche 33"/>
            <p:cNvCxnSpPr/>
            <p:nvPr/>
          </p:nvCxnSpPr>
          <p:spPr>
            <a:xfrm>
              <a:off x="632612" y="3643049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067330" y="313828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>
              <a:off x="632612" y="5971222"/>
              <a:ext cx="8024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431640" y="6001275"/>
              <a:ext cx="250741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b="1" dirty="0" smtClean="0">
                  <a:solidFill>
                    <a:srgbClr val="FF0000"/>
                  </a:solidFill>
                </a:rPr>
                <a:t>Information </a:t>
              </a:r>
              <a:r>
                <a:rPr lang="fr-FR" sz="2400" b="1" dirty="0" err="1" smtClean="0">
                  <a:solidFill>
                    <a:srgbClr val="FF0000"/>
                  </a:solidFill>
                </a:rPr>
                <a:t>loss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632612" y="3095835"/>
              <a:ext cx="8024276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3686795" y="2564612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4"/>
                  </a:solidFill>
                </a:rPr>
                <a:t>Parameter</a:t>
              </a:r>
              <a:r>
                <a:rPr lang="fr-FR" sz="2400" b="1" dirty="0" smtClean="0">
                  <a:solidFill>
                    <a:schemeClr val="accent4"/>
                  </a:solidFill>
                </a:rPr>
                <a:t> p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</a:t>
            </a:r>
            <a:r>
              <a:rPr lang="fr-FR" b="1" dirty="0" smtClean="0"/>
              <a:t>structure</a:t>
            </a:r>
            <a:endParaRPr lang="fr-FR" b="1" dirty="0" smtClean="0"/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8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89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Discretize</a:t>
            </a:r>
            <a:r>
              <a:rPr lang="fr-FR" dirty="0" smtClean="0"/>
              <a:t> and </a:t>
            </a:r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1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7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827867"/>
            <a:ext cx="8521698" cy="151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Schnorr</a:t>
            </a:r>
            <a:r>
              <a:rPr lang="en-US" sz="2000" b="1" dirty="0"/>
              <a:t> </a:t>
            </a:r>
            <a:r>
              <a:rPr lang="en-US" sz="2000" b="1" dirty="0" smtClean="0"/>
              <a:t>et </a:t>
            </a:r>
            <a:r>
              <a:rPr lang="en-US" sz="2000" b="1" dirty="0"/>
              <a:t>al. </a:t>
            </a:r>
            <a:r>
              <a:rPr lang="en-US" sz="2000" dirty="0"/>
              <a:t>– A Trace Macroscopic Description based on Time Aggregation, </a:t>
            </a:r>
            <a:r>
              <a:rPr lang="fr-FR" sz="2000" dirty="0"/>
              <a:t>RR </a:t>
            </a:r>
            <a:r>
              <a:rPr lang="fr-FR" sz="2000" dirty="0" smtClean="0"/>
              <a:t>8524</a:t>
            </a:r>
          </a:p>
          <a:p>
            <a:r>
              <a:rPr lang="fr-FR" sz="2000" b="1" dirty="0" err="1" smtClean="0"/>
              <a:t>Dosimont</a:t>
            </a:r>
            <a:r>
              <a:rPr lang="fr-FR" sz="2000" b="1" dirty="0" smtClean="0"/>
              <a:t>, Huard et al. </a:t>
            </a:r>
            <a:r>
              <a:rPr lang="fr-FR" sz="2000" dirty="0"/>
              <a:t>–</a:t>
            </a:r>
            <a:r>
              <a:rPr lang="fr-FR" sz="2000" dirty="0" smtClean="0"/>
              <a:t> Agrégation pour l’analyse de traces volumineuses, AEP10</a:t>
            </a: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8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06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7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184" y="1921933"/>
            <a:ext cx="7811911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23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1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33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4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5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6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7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8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39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7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7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0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10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3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4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3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</a:t>
            </a:r>
            <a:r>
              <a:rPr lang="fr-FR" dirty="0" smtClean="0"/>
              <a:t>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</a:t>
            </a:r>
            <a:r>
              <a:rPr lang="fr-FR" dirty="0" smtClean="0"/>
              <a:t>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921000"/>
            <a:ext cx="8521698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prstClr val="black"/>
                </a:solidFill>
              </a:rPr>
              <a:t>Dosimont</a:t>
            </a:r>
            <a:r>
              <a:rPr lang="en-US" sz="2000" b="1" dirty="0">
                <a:solidFill>
                  <a:prstClr val="black"/>
                </a:solidFill>
              </a:rPr>
              <a:t>, </a:t>
            </a:r>
            <a:r>
              <a:rPr lang="en-US" sz="2000" b="1" dirty="0" err="1">
                <a:solidFill>
                  <a:prstClr val="black"/>
                </a:solidFill>
              </a:rPr>
              <a:t>Lamarche</a:t>
            </a:r>
            <a:r>
              <a:rPr lang="en-US" sz="2000" b="1" dirty="0">
                <a:solidFill>
                  <a:prstClr val="black"/>
                </a:solidFill>
              </a:rPr>
              <a:t>-Perrin et al. – </a:t>
            </a:r>
            <a:r>
              <a:rPr lang="en-US" sz="2000" dirty="0"/>
              <a:t>A Spatiotemporal Data Aggregation Technique for Performance Analysis of Large-scale Execution Traces, CLUSTER 2014</a:t>
            </a:r>
            <a:endParaRPr lang="fr-FR" sz="2000" dirty="0">
              <a:solidFill>
                <a:prstClr val="black"/>
              </a:solidFill>
            </a:endParaRPr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2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099733"/>
            <a:ext cx="8648699" cy="4140200"/>
          </a:xfrm>
        </p:spPr>
        <p:txBody>
          <a:bodyPr>
            <a:normAutofit/>
          </a:bodyPr>
          <a:lstStyle/>
          <a:p>
            <a:r>
              <a:rPr lang="fr-FR" dirty="0" err="1" smtClean="0"/>
              <a:t>Implementation</a:t>
            </a:r>
            <a:r>
              <a:rPr lang="fr-FR" b="1" dirty="0" smtClean="0"/>
              <a:t> of the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b="1" dirty="0" err="1" smtClean="0"/>
              <a:t>algorithm</a:t>
            </a:r>
            <a:endParaRPr lang="fr-FR" b="1" dirty="0"/>
          </a:p>
          <a:p>
            <a:pPr lvl="1"/>
            <a:r>
              <a:rPr lang="fr-FR" dirty="0" smtClean="0"/>
              <a:t>Performance, </a:t>
            </a:r>
            <a:r>
              <a:rPr lang="fr-FR" dirty="0" err="1" smtClean="0"/>
              <a:t>reusability</a:t>
            </a:r>
            <a:endParaRPr lang="fr-FR" dirty="0" smtClean="0"/>
          </a:p>
          <a:p>
            <a:r>
              <a:rPr lang="fr-FR" dirty="0" err="1" smtClean="0"/>
              <a:t>Implementation</a:t>
            </a:r>
            <a:r>
              <a:rPr lang="fr-FR" b="1" dirty="0" smtClean="0"/>
              <a:t> </a:t>
            </a:r>
            <a:r>
              <a:rPr lang="fr-FR" dirty="0"/>
              <a:t>of </a:t>
            </a:r>
            <a:r>
              <a:rPr lang="fr-FR" dirty="0" smtClean="0"/>
              <a:t>the </a:t>
            </a:r>
            <a:r>
              <a:rPr lang="fr-FR" b="1" dirty="0" err="1" smtClean="0"/>
              <a:t>overviews</a:t>
            </a:r>
            <a:endParaRPr lang="fr-FR" b="1" dirty="0"/>
          </a:p>
          <a:p>
            <a:r>
              <a:rPr lang="fr-FR" b="1" dirty="0"/>
              <a:t>Interaction </a:t>
            </a:r>
            <a:r>
              <a:rPr lang="fr-FR" b="1" dirty="0" err="1"/>
              <a:t>mechanisms</a:t>
            </a:r>
            <a:r>
              <a:rPr lang="fr-FR" b="1" dirty="0"/>
              <a:t> </a:t>
            </a:r>
            <a:r>
              <a:rPr lang="fr-FR" dirty="0"/>
              <a:t>for the top down </a:t>
            </a:r>
            <a:r>
              <a:rPr lang="fr-FR" dirty="0" err="1"/>
              <a:t>approach</a:t>
            </a:r>
            <a:endParaRPr lang="fr-FR" dirty="0"/>
          </a:p>
          <a:p>
            <a:r>
              <a:rPr lang="fr-FR" dirty="0" err="1" smtClean="0"/>
              <a:t>Ensure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</a:t>
            </a:r>
            <a:r>
              <a:rPr lang="fr-FR" b="1" dirty="0"/>
              <a:t>performance</a:t>
            </a:r>
          </a:p>
          <a:p>
            <a:r>
              <a:rPr lang="fr-FR" b="1" dirty="0" err="1" smtClean="0"/>
              <a:t>Evolutivity</a:t>
            </a:r>
            <a:r>
              <a:rPr lang="fr-FR" b="1" dirty="0" smtClean="0"/>
              <a:t>, </a:t>
            </a:r>
            <a:r>
              <a:rPr lang="fr-FR" b="1" dirty="0" err="1" smtClean="0"/>
              <a:t>pluggability</a:t>
            </a:r>
            <a:endParaRPr lang="fr-FR" b="1" dirty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6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1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21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426" y="365127"/>
            <a:ext cx="7452273" cy="942976"/>
          </a:xfrm>
        </p:spPr>
        <p:txBody>
          <a:bodyPr>
            <a:normAutofit/>
          </a:bodyPr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127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81001" y="2059806"/>
            <a:ext cx="8521698" cy="42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Dosimont</a:t>
            </a:r>
            <a:r>
              <a:rPr lang="en-US" sz="2000" b="1" dirty="0"/>
              <a:t>, </a:t>
            </a:r>
            <a:r>
              <a:rPr lang="en-US" sz="2000" b="1" dirty="0" err="1"/>
              <a:t>Corre</a:t>
            </a:r>
            <a:r>
              <a:rPr lang="en-US" sz="2000" b="1" dirty="0"/>
              <a:t> et al. – </a:t>
            </a:r>
            <a:r>
              <a:rPr lang="en-US" sz="2000" dirty="0" err="1"/>
              <a:t>Ocelotl</a:t>
            </a:r>
            <a:r>
              <a:rPr lang="en-US" sz="2000" dirty="0"/>
              <a:t>: Large Trace Overviews Based on </a:t>
            </a:r>
            <a:r>
              <a:rPr lang="en-US" sz="2000" dirty="0" err="1"/>
              <a:t>Multidimentional</a:t>
            </a:r>
            <a:r>
              <a:rPr lang="en-US" sz="2000" dirty="0"/>
              <a:t> Data Aggregation, IPTW14</a:t>
            </a:r>
          </a:p>
          <a:p>
            <a:r>
              <a:rPr lang="en-US" sz="2000" b="1" dirty="0" err="1"/>
              <a:t>Dosimont</a:t>
            </a:r>
            <a:r>
              <a:rPr lang="en-US" sz="2000" b="1" dirty="0"/>
              <a:t>, Pagano et al. </a:t>
            </a:r>
            <a:r>
              <a:rPr lang="en-US" sz="2000" dirty="0"/>
              <a:t>– Efficient Analysis Methodology for Huge Application Traces, HPCS 2014</a:t>
            </a:r>
          </a:p>
          <a:p>
            <a:r>
              <a:rPr lang="fr-FR" sz="2000" b="1" dirty="0"/>
              <a:t>Pagano, </a:t>
            </a:r>
            <a:r>
              <a:rPr lang="fr-FR" sz="2000" b="1" dirty="0" err="1"/>
              <a:t>Dosimont</a:t>
            </a:r>
            <a:r>
              <a:rPr lang="fr-FR" sz="2000" b="1" dirty="0"/>
              <a:t> et al. </a:t>
            </a:r>
            <a:r>
              <a:rPr lang="fr-FR" sz="2000" dirty="0"/>
              <a:t>– Trace Management and </a:t>
            </a:r>
            <a:r>
              <a:rPr lang="fr-FR" sz="2000" dirty="0" err="1"/>
              <a:t>Analysis</a:t>
            </a:r>
            <a:r>
              <a:rPr lang="fr-FR" sz="2000" dirty="0"/>
              <a:t> for Embedded </a:t>
            </a:r>
            <a:r>
              <a:rPr lang="fr-FR" sz="2000" dirty="0" err="1"/>
              <a:t>Systems</a:t>
            </a:r>
            <a:r>
              <a:rPr lang="fr-FR" sz="2000" dirty="0"/>
              <a:t>, MCSoC’13</a:t>
            </a:r>
          </a:p>
          <a:p>
            <a:r>
              <a:rPr lang="en-US" sz="2000" b="1" dirty="0"/>
              <a:t>Pagano, </a:t>
            </a:r>
            <a:r>
              <a:rPr lang="en-US" sz="2000" b="1" dirty="0" err="1"/>
              <a:t>Dosimont</a:t>
            </a:r>
            <a:r>
              <a:rPr lang="en-US" sz="2000" b="1" dirty="0"/>
              <a:t> et al. </a:t>
            </a:r>
            <a:r>
              <a:rPr lang="en-US" sz="2000" dirty="0"/>
              <a:t>– Trace Management and Analysis for Embedded Systems, RR 8304</a:t>
            </a:r>
            <a:endParaRPr lang="fr-FR" sz="2000" dirty="0"/>
          </a:p>
          <a:p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37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24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41234" y="4004743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Internship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05157" y="5552809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25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8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2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86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9892</TotalTime>
  <Words>3497</Words>
  <Application>Microsoft Office PowerPoint</Application>
  <PresentationFormat>Affichage à l'écran (4:3)</PresentationFormat>
  <Paragraphs>1220</Paragraphs>
  <Slides>100</Slides>
  <Notes>62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100</vt:i4>
      </vt:variant>
    </vt:vector>
  </HeadingPairs>
  <TitlesOfParts>
    <vt:vector size="10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Examples of tools using Gantt chart</vt:lpstr>
      <vt:lpstr>A top down approach is necessary</vt:lpstr>
      <vt:lpstr>Overviews are not satisfying</vt:lpstr>
      <vt:lpstr>Présentation PowerPoint</vt:lpstr>
      <vt:lpstr>O3.Analyst Capabilities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Difficulties </vt:lpstr>
      <vt:lpstr>Discretize and fill the microscopic model</vt:lpstr>
      <vt:lpstr>Visualize the trace abstraction</vt:lpstr>
      <vt:lpstr>Stacked bar chart visual aggregation</vt:lpstr>
      <vt:lpstr>Publications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Influence of the hierarchy</vt:lpstr>
      <vt:lpstr>Influence of the hierarchy</vt:lpstr>
      <vt:lpstr>Influence of the hierarchy</vt:lpstr>
      <vt:lpstr>Spatiotemporal Overview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Publication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Publications</vt:lpstr>
      <vt:lpstr>Conclusion and Future Work</vt:lpstr>
      <vt:lpstr>Summary of my contributions</vt:lpstr>
      <vt:lpstr>Perspectives: Memory Analysis</vt:lpstr>
      <vt:lpstr>Perspectives: Algorithm Parallelization</vt:lpstr>
      <vt:lpstr>Thank you for your attention!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846</cp:revision>
  <dcterms:created xsi:type="dcterms:W3CDTF">2015-05-04T13:17:04Z</dcterms:created>
  <dcterms:modified xsi:type="dcterms:W3CDTF">2015-06-07T12:24:42Z</dcterms:modified>
</cp:coreProperties>
</file>